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6"/>
  </p:notesMasterIdLst>
  <p:sldIdLst>
    <p:sldId id="256" r:id="rId2"/>
    <p:sldId id="258" r:id="rId3"/>
    <p:sldId id="257" r:id="rId4"/>
    <p:sldId id="259" r:id="rId5"/>
    <p:sldId id="260" r:id="rId6"/>
    <p:sldId id="292" r:id="rId7"/>
    <p:sldId id="261" r:id="rId8"/>
    <p:sldId id="262" r:id="rId9"/>
    <p:sldId id="263" r:id="rId10"/>
    <p:sldId id="264" r:id="rId11"/>
    <p:sldId id="265" r:id="rId12"/>
    <p:sldId id="291" r:id="rId13"/>
    <p:sldId id="266" r:id="rId14"/>
    <p:sldId id="267" r:id="rId15"/>
    <p:sldId id="270" r:id="rId16"/>
    <p:sldId id="268" r:id="rId17"/>
    <p:sldId id="269" r:id="rId18"/>
    <p:sldId id="271" r:id="rId19"/>
    <p:sldId id="272" r:id="rId20"/>
    <p:sldId id="273" r:id="rId21"/>
    <p:sldId id="274" r:id="rId22"/>
    <p:sldId id="310" r:id="rId23"/>
    <p:sldId id="276" r:id="rId24"/>
    <p:sldId id="277" r:id="rId25"/>
    <p:sldId id="278" r:id="rId26"/>
    <p:sldId id="311" r:id="rId27"/>
    <p:sldId id="279" r:id="rId28"/>
    <p:sldId id="280" r:id="rId29"/>
    <p:sldId id="281" r:id="rId30"/>
    <p:sldId id="282" r:id="rId31"/>
    <p:sldId id="283" r:id="rId32"/>
    <p:sldId id="290" r:id="rId33"/>
    <p:sldId id="289" r:id="rId34"/>
    <p:sldId id="307" r:id="rId35"/>
    <p:sldId id="293" r:id="rId36"/>
    <p:sldId id="294" r:id="rId37"/>
    <p:sldId id="296" r:id="rId38"/>
    <p:sldId id="297" r:id="rId39"/>
    <p:sldId id="308" r:id="rId40"/>
    <p:sldId id="298" r:id="rId41"/>
    <p:sldId id="299" r:id="rId42"/>
    <p:sldId id="300" r:id="rId43"/>
    <p:sldId id="286" r:id="rId44"/>
    <p:sldId id="287" r:id="rId45"/>
    <p:sldId id="301" r:id="rId46"/>
    <p:sldId id="302" r:id="rId47"/>
    <p:sldId id="303" r:id="rId48"/>
    <p:sldId id="309" r:id="rId49"/>
    <p:sldId id="304" r:id="rId50"/>
    <p:sldId id="305" r:id="rId51"/>
    <p:sldId id="306" r:id="rId52"/>
    <p:sldId id="315" r:id="rId53"/>
    <p:sldId id="316" r:id="rId54"/>
    <p:sldId id="31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137FA-DDDB-4C3C-BA14-1E352B30601C}" type="datetimeFigureOut">
              <a:rPr lang="en-US" smtClean="0"/>
              <a:pPr/>
              <a:t>02-Feb-10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17B90-73DE-49EB-8198-DDC7ABD2A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17B90-73DE-49EB-8198-DDC7ABD2A6C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3CB-F190-47B1-AC56-DEF23F3A0117}" type="datetimeFigureOut">
              <a:rPr lang="en-US" smtClean="0"/>
              <a:pPr/>
              <a:t>02-Feb-10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E916-F87D-458C-ACDE-B063B86F2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3CB-F190-47B1-AC56-DEF23F3A0117}" type="datetimeFigureOut">
              <a:rPr lang="en-US" smtClean="0"/>
              <a:pPr/>
              <a:t>02-Feb-10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E916-F87D-458C-ACDE-B063B86F2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3CB-F190-47B1-AC56-DEF23F3A0117}" type="datetimeFigureOut">
              <a:rPr lang="en-US" smtClean="0"/>
              <a:pPr/>
              <a:t>02-Feb-10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E916-F87D-458C-ACDE-B063B86F2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3CB-F190-47B1-AC56-DEF23F3A0117}" type="datetimeFigureOut">
              <a:rPr lang="en-US" smtClean="0"/>
              <a:pPr/>
              <a:t>02-Feb-10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E916-F87D-458C-ACDE-B063B86F2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3CB-F190-47B1-AC56-DEF23F3A0117}" type="datetimeFigureOut">
              <a:rPr lang="en-US" smtClean="0"/>
              <a:pPr/>
              <a:t>02-Feb-10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E916-F87D-458C-ACDE-B063B86F2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3CB-F190-47B1-AC56-DEF23F3A0117}" type="datetimeFigureOut">
              <a:rPr lang="en-US" smtClean="0"/>
              <a:pPr/>
              <a:t>02-Feb-10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E916-F87D-458C-ACDE-B063B86F2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3CB-F190-47B1-AC56-DEF23F3A0117}" type="datetimeFigureOut">
              <a:rPr lang="en-US" smtClean="0"/>
              <a:pPr/>
              <a:t>02-Feb-10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E916-F87D-458C-ACDE-B063B86F2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3CB-F190-47B1-AC56-DEF23F3A0117}" type="datetimeFigureOut">
              <a:rPr lang="en-US" smtClean="0"/>
              <a:pPr/>
              <a:t>02-Feb-10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08E916-F87D-458C-ACDE-B063B86F2E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3CB-F190-47B1-AC56-DEF23F3A0117}" type="datetimeFigureOut">
              <a:rPr lang="en-US" smtClean="0"/>
              <a:pPr/>
              <a:t>02-Feb-10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E916-F87D-458C-ACDE-B063B86F2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3CB-F190-47B1-AC56-DEF23F3A0117}" type="datetimeFigureOut">
              <a:rPr lang="en-US" smtClean="0"/>
              <a:pPr/>
              <a:t>02-Feb-10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908E916-F87D-458C-ACDE-B063B86F2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97503CB-F190-47B1-AC56-DEF23F3A0117}" type="datetimeFigureOut">
              <a:rPr lang="en-US" smtClean="0"/>
              <a:pPr/>
              <a:t>02-Feb-10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E916-F87D-458C-ACDE-B063B86F2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97503CB-F190-47B1-AC56-DEF23F3A0117}" type="datetimeFigureOut">
              <a:rPr lang="en-US" smtClean="0"/>
              <a:pPr/>
              <a:t>02-Feb-10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908E916-F87D-458C-ACDE-B063B86F2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93726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SEMEN ANALYSIS</a:t>
            </a:r>
          </a:p>
          <a:p>
            <a:pPr algn="ctr"/>
            <a:r>
              <a:rPr lang="en-US" sz="6000" dirty="0" smtClean="0"/>
              <a:t> AND </a:t>
            </a:r>
          </a:p>
          <a:p>
            <a:pPr algn="ctr"/>
            <a:r>
              <a:rPr lang="en-US" sz="6000" dirty="0" smtClean="0"/>
              <a:t>PREPARATION </a:t>
            </a:r>
          </a:p>
          <a:p>
            <a:pPr algn="ctr"/>
            <a:endParaRPr lang="en-US" sz="6000" dirty="0" smtClean="0"/>
          </a:p>
          <a:p>
            <a:r>
              <a:rPr lang="en-US" sz="6000" dirty="0" smtClean="0"/>
              <a:t>                     </a:t>
            </a:r>
            <a:r>
              <a:rPr lang="en-US" sz="3600" b="1" dirty="0" smtClean="0"/>
              <a:t>DR. SUSHMA VED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                     </a:t>
            </a:r>
            <a:r>
              <a:rPr lang="en-US" sz="2400" dirty="0" smtClean="0"/>
              <a:t>CONSULTANT EMBRYOLOGIST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 smtClean="0"/>
          </a:p>
          <a:p>
            <a:pPr algn="ctr"/>
            <a:r>
              <a:rPr lang="en-US" sz="6000" dirty="0" smtClean="0"/>
              <a:t>                     </a:t>
            </a:r>
            <a:endParaRPr lang="en-US" sz="4000" dirty="0" smtClean="0"/>
          </a:p>
          <a:p>
            <a:pPr algn="ctr"/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</a:t>
            </a:r>
          </a:p>
          <a:p>
            <a:r>
              <a:rPr lang="en-US" sz="4800" dirty="0" smtClean="0"/>
              <a:t>ANEJACULATION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3200" dirty="0" smtClean="0"/>
              <a:t> PENILE VIBRATORY STIMULATION</a:t>
            </a:r>
          </a:p>
          <a:p>
            <a:pPr>
              <a:buFont typeface="Wingdings" pitchFamily="2" charset="2"/>
              <a:buChar char="§"/>
            </a:pPr>
            <a:endParaRPr lang="en-US" sz="3200" dirty="0" smtClean="0"/>
          </a:p>
          <a:p>
            <a:pPr lvl="1">
              <a:buFont typeface="Wingdings" pitchFamily="2" charset="2"/>
              <a:buChar char="§"/>
            </a:pPr>
            <a:r>
              <a:rPr lang="en-US" sz="3200" dirty="0" smtClean="0"/>
              <a:t> ELECTROEJACULATION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99160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        LIQUIFICATION</a:t>
            </a:r>
          </a:p>
          <a:p>
            <a:endParaRPr lang="en-US" sz="5400" b="1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ALLOW  TO LIQUIFY NATURALLY - 30-45 </a:t>
            </a:r>
            <a:r>
              <a:rPr lang="en-US" sz="3600" dirty="0" err="1" smtClean="0"/>
              <a:t>mins</a:t>
            </a:r>
            <a:r>
              <a:rPr lang="en-US" sz="3600" dirty="0" smtClean="0"/>
              <a:t> AT 37</a:t>
            </a:r>
            <a:r>
              <a:rPr lang="en-US" sz="3600" dirty="0" smtClean="0">
                <a:latin typeface="Constantia"/>
              </a:rPr>
              <a:t>⁰C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onstantia"/>
              </a:rPr>
              <a:t>WHETHER</a:t>
            </a:r>
            <a:r>
              <a:rPr lang="en-US" sz="3200" b="1" dirty="0" smtClean="0">
                <a:latin typeface="Constantia"/>
              </a:rPr>
              <a:t> </a:t>
            </a:r>
            <a:r>
              <a:rPr lang="en-US" sz="3200" dirty="0" smtClean="0">
                <a:latin typeface="Constantia"/>
              </a:rPr>
              <a:t>SAMPLE RUNS FREELY ON PIPETTING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onstantia"/>
              </a:rPr>
              <a:t>VISCOUS</a:t>
            </a:r>
            <a:r>
              <a:rPr lang="en-US" sz="3200" b="1" dirty="0" smtClean="0">
                <a:latin typeface="Constantia"/>
              </a:rPr>
              <a:t> </a:t>
            </a:r>
            <a:r>
              <a:rPr lang="en-US" sz="3200" dirty="0" smtClean="0">
                <a:latin typeface="Constantia"/>
              </a:rPr>
              <a:t>SAMPLES ARE DIFFICULT TO PIPETTE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onstantia"/>
              </a:rPr>
              <a:t>REPEATED ASPIRATION THROUGH THE PIPETTE(with the addition of culture medium)HELPS TO BREAK VISCOSITY</a:t>
            </a:r>
            <a:r>
              <a:rPr lang="en-US" sz="5400" b="1" u="sng" dirty="0" smtClean="0"/>
              <a:t/>
            </a:r>
            <a:br>
              <a:rPr lang="en-US" sz="5400" b="1" u="sng" dirty="0" smtClean="0"/>
            </a:br>
            <a:r>
              <a:rPr lang="en-US" sz="5400" b="1" u="sng" dirty="0" smtClean="0"/>
              <a:t/>
            </a:r>
            <a:br>
              <a:rPr lang="en-US" sz="5400" b="1" u="sng" dirty="0" smtClean="0"/>
            </a:br>
            <a:r>
              <a:rPr lang="en-US" sz="5400" b="1" u="sng" dirty="0" smtClean="0"/>
              <a:t/>
            </a:r>
            <a:br>
              <a:rPr lang="en-US" sz="5400" b="1" u="sng" dirty="0" smtClean="0"/>
            </a:br>
            <a:r>
              <a:rPr lang="en-US" sz="5400" b="1" u="sng" dirty="0" smtClean="0"/>
              <a:t/>
            </a:r>
            <a:br>
              <a:rPr lang="en-US" sz="5400" b="1" u="sng" dirty="0" smtClean="0"/>
            </a:br>
            <a:endParaRPr lang="en-US" sz="5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.Sushma ved\Desktop\DSCN2735.JPG"/>
          <p:cNvPicPr>
            <a:picLocks noChangeAspect="1" noChangeArrowheads="1"/>
          </p:cNvPicPr>
          <p:nvPr/>
        </p:nvPicPr>
        <p:blipFill>
          <a:blip r:embed="rId2"/>
          <a:srcRect t="14966" r="13265"/>
          <a:stretch>
            <a:fillRect/>
          </a:stretch>
        </p:blipFill>
        <p:spPr bwMode="auto">
          <a:xfrm>
            <a:off x="1143000" y="838200"/>
            <a:ext cx="7086600" cy="5210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954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smtClean="0"/>
              <a:t>NOTE AND RECORD THE COLOUR </a:t>
            </a:r>
          </a:p>
          <a:p>
            <a:pPr>
              <a:buFont typeface="Wingdings" pitchFamily="2" charset="2"/>
              <a:buChar char="Ø"/>
            </a:pPr>
            <a:endParaRPr lang="en-US" sz="4400" dirty="0" smtClean="0"/>
          </a:p>
          <a:p>
            <a:pPr>
              <a:buFont typeface="Wingdings" pitchFamily="2" charset="2"/>
              <a:buChar char="Ø"/>
            </a:pPr>
            <a:r>
              <a:rPr lang="en-US" sz="4400" dirty="0" smtClean="0"/>
              <a:t>MIX SEMEN THOUROUGHLY </a:t>
            </a:r>
          </a:p>
          <a:p>
            <a:pPr>
              <a:buFont typeface="Wingdings" pitchFamily="2" charset="2"/>
              <a:buChar char="Ø"/>
            </a:pPr>
            <a:endParaRPr lang="en-US" sz="4400" dirty="0" smtClean="0"/>
          </a:p>
          <a:p>
            <a:pPr>
              <a:buFont typeface="Wingdings" pitchFamily="2" charset="2"/>
              <a:buChar char="Ø"/>
            </a:pPr>
            <a:r>
              <a:rPr lang="en-US" sz="4400" dirty="0" smtClean="0"/>
              <a:t>MEASURE THE VOLUME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SEMINAL ANALYSIS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8229600" cy="10023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hlink"/>
                </a:solidFill>
              </a:rPr>
              <a:t>            WHO minimum standard,2002</a:t>
            </a:r>
          </a:p>
          <a:p>
            <a:endParaRPr lang="en-GB" sz="3200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tabLst>
                <a:tab pos="5946775" algn="l"/>
              </a:tabLst>
            </a:pPr>
            <a:r>
              <a:rPr lang="en-GB" sz="2800" dirty="0" smtClean="0"/>
              <a:t>  VOLUME                         1.5 ml or more</a:t>
            </a:r>
          </a:p>
          <a:p>
            <a:pPr marL="3648075" lvl="1" indent="-3533775">
              <a:lnSpc>
                <a:spcPct val="80000"/>
              </a:lnSpc>
              <a:spcBef>
                <a:spcPct val="38000"/>
              </a:spcBef>
              <a:tabLst>
                <a:tab pos="5946775" algn="l"/>
              </a:tabLst>
            </a:pPr>
            <a:r>
              <a:rPr lang="en-GB" sz="2800" dirty="0" smtClean="0"/>
              <a:t> PH                                   &gt;7.2</a:t>
            </a:r>
          </a:p>
          <a:p>
            <a:pPr marL="3648075" lvl="1" indent="-3533775">
              <a:lnSpc>
                <a:spcPct val="80000"/>
              </a:lnSpc>
              <a:spcBef>
                <a:spcPct val="38000"/>
              </a:spcBef>
              <a:tabLst>
                <a:tab pos="5946775" algn="l"/>
              </a:tabLst>
            </a:pPr>
            <a:r>
              <a:rPr lang="en-GB" sz="2800" dirty="0" smtClean="0"/>
              <a:t> DENSITY	20m/ml</a:t>
            </a:r>
          </a:p>
          <a:p>
            <a:pPr marL="3648075" lvl="1" indent="-3533775">
              <a:lnSpc>
                <a:spcPct val="80000"/>
              </a:lnSpc>
              <a:spcBef>
                <a:spcPct val="38000"/>
              </a:spcBef>
              <a:tabLst>
                <a:tab pos="5946775" algn="l"/>
              </a:tabLst>
            </a:pPr>
            <a:r>
              <a:rPr lang="en-GB" sz="2800" dirty="0" smtClean="0"/>
              <a:t>TOTAL SPERM NO                40 m/ejaculate</a:t>
            </a:r>
          </a:p>
          <a:p>
            <a:pPr marL="3648075" lvl="1" indent="-3533775">
              <a:lnSpc>
                <a:spcPct val="80000"/>
              </a:lnSpc>
              <a:spcBef>
                <a:spcPct val="38000"/>
              </a:spcBef>
              <a:tabLst>
                <a:tab pos="5946775" algn="l"/>
              </a:tabLst>
            </a:pPr>
            <a:r>
              <a:rPr lang="en-GB" sz="2800" dirty="0" smtClean="0"/>
              <a:t>MOTILITY	&gt; 50% PROGRESSIVE OR &gt;25% RAPIDLY PROGRESSIVE</a:t>
            </a:r>
          </a:p>
          <a:p>
            <a:pPr marL="3648075" lvl="1" indent="-3533775">
              <a:lnSpc>
                <a:spcPct val="80000"/>
              </a:lnSpc>
              <a:spcBef>
                <a:spcPct val="38000"/>
              </a:spcBef>
              <a:tabLst>
                <a:tab pos="5946775" algn="l"/>
              </a:tabLst>
            </a:pPr>
            <a:r>
              <a:rPr lang="en-GB" sz="2800" dirty="0" smtClean="0"/>
              <a:t>MORPHOLOGY	&gt; 30% NORMAL FORMS</a:t>
            </a:r>
          </a:p>
          <a:p>
            <a:pPr marL="3648075" lvl="1" indent="-3533775">
              <a:lnSpc>
                <a:spcPct val="80000"/>
              </a:lnSpc>
              <a:spcBef>
                <a:spcPct val="38000"/>
              </a:spcBef>
              <a:tabLst>
                <a:tab pos="5946775" algn="l"/>
              </a:tabLst>
            </a:pPr>
            <a:r>
              <a:rPr lang="en-GB" sz="2800" dirty="0" smtClean="0"/>
              <a:t>WHITE BLOOD CELLS            &lt; 1 million/ml</a:t>
            </a:r>
          </a:p>
          <a:p>
            <a:r>
              <a:rPr lang="en-GB" sz="3200" dirty="0" smtClean="0">
                <a:solidFill>
                  <a:schemeClr val="hlink"/>
                </a:solidFill>
              </a:rPr>
              <a:t/>
            </a:r>
            <a:br>
              <a:rPr lang="en-GB" sz="3200" dirty="0" smtClean="0">
                <a:solidFill>
                  <a:schemeClr val="hlink"/>
                </a:solidFill>
              </a:rPr>
            </a:br>
            <a:r>
              <a:rPr lang="en-GB" sz="3200" dirty="0" smtClean="0">
                <a:solidFill>
                  <a:schemeClr val="hlink"/>
                </a:solidFill>
              </a:rPr>
              <a:t/>
            </a:r>
            <a:br>
              <a:rPr lang="en-GB" sz="3200" dirty="0" smtClean="0">
                <a:solidFill>
                  <a:schemeClr val="hlink"/>
                </a:solidFill>
              </a:rPr>
            </a:br>
            <a:r>
              <a:rPr lang="en-GB" sz="3200" dirty="0" smtClean="0">
                <a:solidFill>
                  <a:schemeClr val="hlink"/>
                </a:solidFill>
              </a:rPr>
              <a:t/>
            </a:r>
            <a:br>
              <a:rPr lang="en-GB" sz="3200" dirty="0" smtClean="0">
                <a:solidFill>
                  <a:schemeClr val="hlink"/>
                </a:solidFill>
              </a:rPr>
            </a:br>
            <a:r>
              <a:rPr lang="en-GB" sz="3200" dirty="0" smtClean="0">
                <a:solidFill>
                  <a:schemeClr val="hlink"/>
                </a:solidFill>
              </a:rPr>
              <a:t/>
            </a:r>
            <a:br>
              <a:rPr lang="en-GB" sz="3200" dirty="0" smtClean="0">
                <a:solidFill>
                  <a:schemeClr val="hlink"/>
                </a:solidFill>
              </a:rPr>
            </a:br>
            <a:r>
              <a:rPr lang="en-GB" sz="3200" dirty="0" smtClean="0">
                <a:solidFill>
                  <a:schemeClr val="hlink"/>
                </a:solidFill>
              </a:rPr>
              <a:t/>
            </a:r>
            <a:br>
              <a:rPr lang="en-GB" sz="3200" dirty="0" smtClean="0">
                <a:solidFill>
                  <a:schemeClr val="hlink"/>
                </a:solidFill>
              </a:rPr>
            </a:br>
            <a:r>
              <a:rPr lang="en-GB" sz="3200" dirty="0" smtClean="0">
                <a:solidFill>
                  <a:schemeClr val="hlink"/>
                </a:solidFill>
              </a:rPr>
              <a:t/>
            </a:r>
            <a:br>
              <a:rPr lang="en-GB" sz="3200" dirty="0" smtClean="0">
                <a:solidFill>
                  <a:schemeClr val="hlink"/>
                </a:solidFill>
              </a:rPr>
            </a:br>
            <a:r>
              <a:rPr lang="en-GB" sz="3200" dirty="0" smtClean="0">
                <a:solidFill>
                  <a:schemeClr val="hlink"/>
                </a:solidFill>
              </a:rPr>
              <a:t/>
            </a:r>
            <a:br>
              <a:rPr lang="en-GB" sz="3200" dirty="0" smtClean="0">
                <a:solidFill>
                  <a:schemeClr val="hlink"/>
                </a:solidFill>
              </a:rPr>
            </a:br>
            <a:r>
              <a:rPr lang="en-GB" sz="3200" dirty="0" smtClean="0">
                <a:solidFill>
                  <a:schemeClr val="hlink"/>
                </a:solidFill>
              </a:rPr>
              <a:t/>
            </a:r>
            <a:br>
              <a:rPr lang="en-GB" sz="3200" dirty="0" smtClean="0">
                <a:solidFill>
                  <a:schemeClr val="hlink"/>
                </a:solidFill>
              </a:rPr>
            </a:br>
            <a:endParaRPr lang="en-GB" sz="3200" dirty="0" smtClean="0">
              <a:solidFill>
                <a:schemeClr val="hlink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305800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   COUNT AND MOTILITY</a:t>
            </a:r>
            <a:r>
              <a:rPr lang="en-US" sz="4800" b="1" u="sng" dirty="0" smtClean="0"/>
              <a:t> </a:t>
            </a:r>
          </a:p>
          <a:p>
            <a:endParaRPr lang="en-US" dirty="0" smtClean="0"/>
          </a:p>
          <a:p>
            <a:pPr lvl="2">
              <a:buFont typeface="Wingdings" pitchFamily="2" charset="2"/>
              <a:buChar char="Ø"/>
            </a:pPr>
            <a:endParaRPr lang="en-US" sz="4000" dirty="0" smtClean="0"/>
          </a:p>
          <a:p>
            <a:pPr lvl="2">
              <a:buFont typeface="Wingdings" pitchFamily="2" charset="2"/>
              <a:buChar char="Ø"/>
            </a:pPr>
            <a:endParaRPr lang="en-US" sz="4000" dirty="0" smtClean="0"/>
          </a:p>
          <a:p>
            <a:pPr lvl="2">
              <a:buFont typeface="Wingdings" pitchFamily="2" charset="2"/>
              <a:buChar char="Ø"/>
            </a:pPr>
            <a:r>
              <a:rPr lang="en-US" sz="4000" dirty="0" smtClean="0"/>
              <a:t>FIX DEPTH MAKLER CHAMBER IS USED </a:t>
            </a:r>
          </a:p>
          <a:p>
            <a:pPr>
              <a:buFont typeface="Wingdings" pitchFamily="2" charset="2"/>
              <a:buChar char="Ø"/>
            </a:pPr>
            <a:endParaRPr lang="en-US" sz="4000" dirty="0" smtClean="0"/>
          </a:p>
          <a:p>
            <a:pPr lvl="2">
              <a:buFont typeface="Wingdings" pitchFamily="2" charset="2"/>
              <a:buChar char="Ø"/>
            </a:pPr>
            <a:r>
              <a:rPr lang="en-US" sz="4000" dirty="0" smtClean="0"/>
              <a:t>COUNT AND MOTILITY IS ASSESED SIMULTANEOUSLY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1981200"/>
            <a:ext cx="77724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457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MAKLER CHAMBER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1981200"/>
            <a:ext cx="77724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33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MAKLER CHAMBER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71600" y="1219200"/>
          <a:ext cx="6440560" cy="4505740"/>
        </p:xfrm>
        <a:graphic>
          <a:graphicData uri="http://schemas.openxmlformats.org/drawingml/2006/table">
            <a:tbl>
              <a:tblPr/>
              <a:tblGrid>
                <a:gridCol w="644056"/>
                <a:gridCol w="644056"/>
                <a:gridCol w="644056"/>
                <a:gridCol w="644056"/>
                <a:gridCol w="644056"/>
                <a:gridCol w="644056"/>
                <a:gridCol w="644056"/>
                <a:gridCol w="644056"/>
                <a:gridCol w="644056"/>
                <a:gridCol w="644056"/>
              </a:tblGrid>
              <a:tr h="450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rot="5400000" flipH="1" flipV="1">
            <a:off x="4038600" y="685800"/>
            <a:ext cx="1066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48600" y="350520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533400" y="350520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114800" y="6172200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7200" y="685800"/>
            <a:ext cx="9144000" cy="863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Wingdings" pitchFamily="2" charset="2"/>
              <a:buChar char="v"/>
            </a:pPr>
            <a:endParaRPr lang="en-US" sz="3600" dirty="0" smtClean="0"/>
          </a:p>
          <a:p>
            <a:pPr lvl="2">
              <a:buFont typeface="Wingdings" pitchFamily="2" charset="2"/>
              <a:buChar char="v"/>
            </a:pPr>
            <a:endParaRPr lang="en-US" sz="3600" dirty="0" smtClean="0"/>
          </a:p>
          <a:p>
            <a:pPr lvl="2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en-US" sz="3200" dirty="0" smtClean="0"/>
              <a:t>COUNT / ml - TOTAL NUMBER OF SPERMS IN 10 </a:t>
            </a:r>
            <a:r>
              <a:rPr lang="en-US" sz="3200" dirty="0" smtClean="0"/>
              <a:t>SQUARES</a:t>
            </a:r>
            <a:endParaRPr lang="en-US" sz="3200" dirty="0" smtClean="0"/>
          </a:p>
          <a:p>
            <a:pPr lvl="2"/>
            <a:endParaRPr lang="en-US" sz="3600" dirty="0" smtClean="0"/>
          </a:p>
          <a:p>
            <a:pPr lvl="2">
              <a:buFont typeface="Wingdings" pitchFamily="2" charset="2"/>
              <a:buChar char="v"/>
            </a:pPr>
            <a:r>
              <a:rPr lang="en-US" sz="3200" dirty="0" smtClean="0"/>
              <a:t>% MOTILITY =(No. OF MOTILE SPERMS IN </a:t>
            </a:r>
            <a:r>
              <a:rPr lang="en-US" sz="3200" dirty="0" smtClean="0"/>
              <a:t>10 SQUARES OF CHAMBER)X100</a:t>
            </a:r>
            <a:r>
              <a:rPr lang="en-US" sz="3200" b="1" dirty="0" smtClean="0"/>
              <a:t> </a:t>
            </a:r>
            <a:r>
              <a:rPr lang="en-US" sz="3200" b="1" dirty="0" smtClean="0"/>
              <a:t>/ </a:t>
            </a:r>
            <a:r>
              <a:rPr lang="en-US" sz="3200" dirty="0" smtClean="0"/>
              <a:t>TOTAL NO. OF SPERMS IN 10 SQUARES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28600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   </a:t>
            </a:r>
          </a:p>
          <a:p>
            <a:r>
              <a:rPr lang="en-US" sz="3200" b="1" dirty="0" smtClean="0"/>
              <a:t>           </a:t>
            </a:r>
          </a:p>
          <a:p>
            <a:r>
              <a:rPr lang="en-US" sz="3200" b="1" dirty="0" smtClean="0"/>
              <a:t>           </a:t>
            </a:r>
            <a:r>
              <a:rPr lang="en-US" sz="4800" b="1" dirty="0" smtClean="0"/>
              <a:t>SEMEN ASSESMENT</a:t>
            </a:r>
          </a:p>
          <a:p>
            <a:r>
              <a:rPr lang="en-US" sz="2800" dirty="0" smtClean="0"/>
              <a:t>                                          </a:t>
            </a:r>
            <a:endParaRPr lang="en-US" sz="24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</a:t>
            </a:r>
          </a:p>
          <a:p>
            <a:r>
              <a:rPr lang="en-US" sz="2800" b="1" dirty="0" smtClean="0"/>
              <a:t>           </a:t>
            </a:r>
            <a:br>
              <a:rPr lang="en-US" sz="2800" b="1" dirty="0" smtClean="0"/>
            </a:br>
            <a:r>
              <a:rPr lang="en-US" sz="2800" b="1" i="1" dirty="0" smtClean="0"/>
              <a:t>         </a:t>
            </a:r>
            <a:r>
              <a:rPr lang="en-US" sz="3200" i="1" dirty="0" smtClean="0"/>
              <a:t>SELECTION OF AN APPROPRIATE       	   </a:t>
            </a:r>
          </a:p>
          <a:p>
            <a:r>
              <a:rPr lang="en-US" sz="3200" i="1" dirty="0" smtClean="0"/>
              <a:t>            METHOD OF PREPARATION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vijay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315200" cy="5985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05800" cy="607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/>
              <a:t>    </a:t>
            </a:r>
            <a:r>
              <a:rPr lang="en-US" sz="3600" b="1" dirty="0" smtClean="0"/>
              <a:t>MOTILITY ACCORDING TO WHO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en-US" sz="3200" dirty="0" smtClean="0"/>
              <a:t> </a:t>
            </a:r>
            <a:r>
              <a:rPr lang="en-US" sz="3200" i="1" dirty="0" smtClean="0"/>
              <a:t>Class a: </a:t>
            </a:r>
            <a:r>
              <a:rPr lang="en-US" sz="3200" dirty="0" err="1" smtClean="0"/>
              <a:t>Rapid,progressive</a:t>
            </a:r>
            <a:r>
              <a:rPr lang="en-US" sz="3200" dirty="0" smtClean="0"/>
              <a:t> –linear forward progression – 25 </a:t>
            </a:r>
            <a:r>
              <a:rPr lang="en-US" sz="3200" dirty="0" err="1" smtClean="0"/>
              <a:t>microm</a:t>
            </a:r>
            <a:r>
              <a:rPr lang="en-US" sz="3200" dirty="0" smtClean="0"/>
              <a:t> / sec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sz="3200" i="1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en-US" sz="3200" i="1" dirty="0" smtClean="0"/>
              <a:t>Class b</a:t>
            </a:r>
            <a:r>
              <a:rPr lang="en-US" sz="3200" dirty="0" smtClean="0"/>
              <a:t>: Slow progressive-5 -25 </a:t>
            </a:r>
            <a:r>
              <a:rPr lang="en-US" sz="3200" dirty="0" err="1" smtClean="0"/>
              <a:t>microm</a:t>
            </a:r>
            <a:r>
              <a:rPr lang="en-US" sz="3200" dirty="0" smtClean="0"/>
              <a:t> /sec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sz="3200" i="1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en-US" sz="3200" i="1" dirty="0" smtClean="0"/>
              <a:t>Class c</a:t>
            </a:r>
            <a:r>
              <a:rPr lang="en-US" sz="3200" dirty="0" smtClean="0"/>
              <a:t>: Non progressive motility(</a:t>
            </a:r>
            <a:r>
              <a:rPr lang="en-US" sz="3200" dirty="0" err="1" smtClean="0"/>
              <a:t>flagellar</a:t>
            </a:r>
            <a:r>
              <a:rPr lang="en-US" sz="3200" dirty="0" smtClean="0"/>
              <a:t> activity) .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sz="3200" i="1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en-US" sz="3200" i="1" dirty="0" smtClean="0"/>
              <a:t>Class d: </a:t>
            </a:r>
            <a:r>
              <a:rPr lang="en-US" sz="3200" dirty="0" smtClean="0"/>
              <a:t>Immotile (no </a:t>
            </a:r>
            <a:r>
              <a:rPr lang="en-US" sz="3200" dirty="0" err="1" smtClean="0"/>
              <a:t>flagellar</a:t>
            </a:r>
            <a:r>
              <a:rPr lang="en-US" sz="3200" dirty="0" smtClean="0"/>
              <a:t> activity)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534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    </a:t>
            </a:r>
            <a:r>
              <a:rPr lang="en-US" sz="6000" b="1" dirty="0" smtClean="0"/>
              <a:t>MORPHOLOGY</a:t>
            </a:r>
          </a:p>
          <a:p>
            <a:endParaRPr lang="en-US" sz="3200" dirty="0" smtClean="0"/>
          </a:p>
          <a:p>
            <a:r>
              <a:rPr lang="en-US" sz="3200" dirty="0" smtClean="0"/>
              <a:t>TYGERBERG STRICT CRITERIA-14%</a:t>
            </a:r>
          </a:p>
          <a:p>
            <a:endParaRPr lang="en-US" sz="3200" dirty="0" smtClean="0"/>
          </a:p>
          <a:p>
            <a:r>
              <a:rPr lang="en-US" sz="3200" dirty="0" smtClean="0"/>
              <a:t>HEAD SHAPE/SIZE DEFECTS</a:t>
            </a:r>
          </a:p>
          <a:p>
            <a:endParaRPr lang="en-US" sz="3200" dirty="0" smtClean="0"/>
          </a:p>
          <a:p>
            <a:r>
              <a:rPr lang="en-US" sz="3200" dirty="0" smtClean="0"/>
              <a:t>NECK/MIDPIECE DEFECTS</a:t>
            </a:r>
          </a:p>
          <a:p>
            <a:endParaRPr lang="en-US" sz="3200" dirty="0" smtClean="0"/>
          </a:p>
          <a:p>
            <a:r>
              <a:rPr lang="en-US" sz="3200" dirty="0" smtClean="0"/>
              <a:t>TAIL DEFECTS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1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7913298" cy="48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1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09600"/>
            <a:ext cx="7848600" cy="56809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150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457200"/>
            <a:ext cx="8245648" cy="594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534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  </a:t>
            </a:r>
            <a:endParaRPr lang="en-US" sz="6000" b="1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   RELATED TO INFERTILITY-</a:t>
            </a:r>
          </a:p>
          <a:p>
            <a:pPr marL="514350" indent="-514350"/>
            <a:r>
              <a:rPr lang="en-US" sz="3200" dirty="0" smtClean="0"/>
              <a:t>		      </a:t>
            </a:r>
          </a:p>
          <a:p>
            <a:pPr marL="514350" indent="-514350"/>
            <a:r>
              <a:rPr lang="en-US" sz="3200" dirty="0" smtClean="0"/>
              <a:t>    1. GLOBOZOOSPERMIA</a:t>
            </a:r>
          </a:p>
          <a:p>
            <a:pPr marL="514350" indent="-514350"/>
            <a:r>
              <a:rPr lang="en-US" sz="3200" dirty="0" smtClean="0"/>
              <a:t>               </a:t>
            </a:r>
          </a:p>
          <a:p>
            <a:pPr marL="514350" indent="-514350"/>
            <a:r>
              <a:rPr lang="en-US" sz="3200" dirty="0" smtClean="0"/>
              <a:t>    2. IMMOTILE CILIA SYNDROME-              KARTAGENER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7630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              MEDIA</a:t>
            </a:r>
          </a:p>
          <a:p>
            <a:r>
              <a:rPr lang="en-US" sz="3200" dirty="0" smtClean="0"/>
              <a:t> </a:t>
            </a:r>
            <a:endParaRPr lang="en-US" sz="2000" i="1" dirty="0" smtClean="0"/>
          </a:p>
          <a:p>
            <a:r>
              <a:rPr lang="en-US" sz="3200" b="1" dirty="0" smtClean="0"/>
              <a:t>                SPERM PREP MEDIA</a:t>
            </a:r>
          </a:p>
          <a:p>
            <a:endParaRPr lang="en-US" sz="3200" b="1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SPERM RINSE – VITROLIFE(SWEDEN)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GAMETEBUFFER – COOK(AUSTRALIA)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SPERMPREPMEDIA  - MEDICULT</a:t>
            </a:r>
          </a:p>
          <a:p>
            <a:endParaRPr lang="en-US" sz="3200" dirty="0" smtClean="0"/>
          </a:p>
          <a:p>
            <a:r>
              <a:rPr lang="en-US" sz="3200" dirty="0" smtClean="0"/>
              <a:t>  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8763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BUOYANT DENSITY GRADIENT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PURE SPERM (SCANDINAVIAN IVF)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IXTA PREP (MEDICULT)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SIL SELECT (MICROM)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ISOLATE(IRVINE SCIENTIFIC)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153400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METHODS OF PREPARATION</a:t>
            </a:r>
          </a:p>
          <a:p>
            <a:endParaRPr lang="en-US" sz="4400" dirty="0" smtClean="0"/>
          </a:p>
          <a:p>
            <a:r>
              <a:rPr lang="en-US" sz="3200" dirty="0" smtClean="0"/>
              <a:t>1. CENTRIFUGATION – SWIM UP</a:t>
            </a:r>
          </a:p>
          <a:p>
            <a:endParaRPr lang="en-US" sz="3200" dirty="0" smtClean="0"/>
          </a:p>
          <a:p>
            <a:r>
              <a:rPr lang="en-US" sz="3200" dirty="0" smtClean="0"/>
              <a:t>2. SWIM UP FROM SEMEN </a:t>
            </a:r>
          </a:p>
          <a:p>
            <a:endParaRPr lang="en-US" sz="3200" dirty="0" smtClean="0"/>
          </a:p>
          <a:p>
            <a:r>
              <a:rPr lang="en-US" sz="3200" dirty="0" smtClean="0"/>
              <a:t>3. BUOYANT DENSITY GRADIENT</a:t>
            </a:r>
          </a:p>
          <a:p>
            <a:endParaRPr lang="en-US" sz="3200" dirty="0" smtClean="0"/>
          </a:p>
          <a:p>
            <a:r>
              <a:rPr lang="en-US" sz="3200" dirty="0" smtClean="0"/>
              <a:t>4. GLASS WOOL FILTRATION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STERILE TECHNIQUE MUST BE FOLLOWED THROUGHOUT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852" y="228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PURPOSE OF PREPARATION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71600"/>
            <a:ext cx="8991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n-US" sz="2800" dirty="0" smtClean="0"/>
              <a:t>YIELD OF HIGH PERCENTAGE OF </a:t>
            </a:r>
          </a:p>
          <a:p>
            <a:pPr marL="514350" indent="-514350"/>
            <a:r>
              <a:rPr lang="en-US" sz="2800" dirty="0"/>
              <a:t> </a:t>
            </a:r>
            <a:r>
              <a:rPr lang="en-US" sz="2800" dirty="0" smtClean="0"/>
              <a:t>                                                                                               </a:t>
            </a:r>
          </a:p>
          <a:p>
            <a:pPr marL="2343150" lvl="4" indent="-514350">
              <a:buFont typeface="Wingdings" pitchFamily="2" charset="2"/>
              <a:buChar char="§"/>
            </a:pPr>
            <a:r>
              <a:rPr lang="en-US" sz="2800" dirty="0" smtClean="0"/>
              <a:t> FUNCTIONAL </a:t>
            </a:r>
          </a:p>
          <a:p>
            <a:pPr marL="514350" indent="-514350"/>
            <a:r>
              <a:rPr lang="en-US" sz="2800" dirty="0"/>
              <a:t> </a:t>
            </a:r>
            <a:r>
              <a:rPr lang="en-US" sz="2800" dirty="0" smtClean="0"/>
              <a:t>   </a:t>
            </a:r>
          </a:p>
          <a:p>
            <a:pPr marL="2343150" lvl="4" indent="-514350">
              <a:buFont typeface="Wingdings" pitchFamily="2" charset="2"/>
              <a:buChar char="§"/>
            </a:pPr>
            <a:r>
              <a:rPr lang="en-US" sz="2800" dirty="0" smtClean="0"/>
              <a:t> PROGRESSIVELY MOTILE </a:t>
            </a:r>
          </a:p>
          <a:p>
            <a:pPr marL="514350" indent="-514350"/>
            <a:endParaRPr lang="en-US" sz="2800" dirty="0" smtClean="0"/>
          </a:p>
          <a:p>
            <a:pPr marL="2343150" lvl="4" indent="-514350">
              <a:buFont typeface="Wingdings" pitchFamily="2" charset="2"/>
              <a:buChar char="§"/>
            </a:pPr>
            <a:r>
              <a:rPr lang="en-US" sz="2800" dirty="0" smtClean="0"/>
              <a:t> MORPHOLOGICALLY NORMAL      			SPERMATOZOA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sz="2800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en-US" sz="2800" dirty="0" smtClean="0"/>
              <a:t> ELIMINATE SEMINAL PLASMA – CONATINS CYTOKINES AND PROSTAGLANDINS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915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  CHOICE OF PREPARATION</a:t>
            </a:r>
          </a:p>
          <a:p>
            <a:endParaRPr lang="en-US" sz="4000" dirty="0" smtClean="0"/>
          </a:p>
          <a:p>
            <a:r>
              <a:rPr lang="en-US" sz="4000" dirty="0" smtClean="0"/>
              <a:t>   </a:t>
            </a:r>
            <a:r>
              <a:rPr lang="en-US" sz="3200" dirty="0" smtClean="0"/>
              <a:t>DEPENDS ON-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 MOTILE COUNT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RATIO BETWEEN MOTILE AND IMMOTILE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VOLUME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VISCOSITY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PRESENCE OF ANTIBODIES,AGLUTINATION,PUS CELLS AND DEBRIS 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458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    DIRECT SWIM UP</a:t>
            </a:r>
          </a:p>
          <a:p>
            <a:r>
              <a:rPr lang="en-US" sz="3200" dirty="0" smtClean="0"/>
              <a:t>MOST OF THE SAMPLES CAN BE PROCESSED EXCEPT - WITH LOW MOTILITY AND POOR PROGRESSION</a:t>
            </a:r>
          </a:p>
          <a:p>
            <a:endParaRPr lang="en-US" sz="3200" dirty="0" smtClean="0"/>
          </a:p>
          <a:p>
            <a:r>
              <a:rPr lang="en-US" sz="3200" dirty="0" smtClean="0"/>
              <a:t>1-1.5 ml OF CULTURE MEDIUM TAKEN IN TWO ROUND BOTTOM TUBES(MULTIPLE TUBES CAN BE USED)</a:t>
            </a:r>
          </a:p>
          <a:p>
            <a:endParaRPr lang="en-US" sz="3200" dirty="0" smtClean="0"/>
          </a:p>
          <a:p>
            <a:r>
              <a:rPr lang="en-US" sz="3200" dirty="0" smtClean="0"/>
              <a:t>GENTLY PIPETTE  1ml OF LIQUIFIED SEMEN UNDERNEATH MEDIUM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Sushma ved\Desktop\DSCN2752.JPG"/>
          <p:cNvPicPr>
            <a:picLocks noChangeAspect="1" noChangeArrowheads="1"/>
          </p:cNvPicPr>
          <p:nvPr/>
        </p:nvPicPr>
        <p:blipFill>
          <a:blip r:embed="rId2"/>
          <a:srcRect l="12000" t="8000" r="49000" b="14667"/>
          <a:stretch>
            <a:fillRect/>
          </a:stretch>
        </p:blipFill>
        <p:spPr bwMode="auto">
          <a:xfrm>
            <a:off x="1524000" y="457200"/>
            <a:ext cx="6096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Sushma ved\Desktop\DSCN27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42817"/>
            <a:ext cx="7467600" cy="5602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534400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ALLOW TO STAND FOR 30-60 </a:t>
            </a:r>
            <a:r>
              <a:rPr lang="en-US" sz="3200" dirty="0" err="1" smtClean="0"/>
              <a:t>mins</a:t>
            </a:r>
            <a:r>
              <a:rPr lang="en-US" sz="3200" dirty="0" smtClean="0"/>
              <a:t> AT 37</a:t>
            </a:r>
            <a:r>
              <a:rPr lang="en-US" sz="3200" dirty="0" smtClean="0">
                <a:latin typeface="Constantia"/>
              </a:rPr>
              <a:t>⁰C- </a:t>
            </a:r>
            <a:endParaRPr lang="en-US" sz="3200" dirty="0" smtClean="0"/>
          </a:p>
          <a:p>
            <a:r>
              <a:rPr lang="en-US" sz="3200" dirty="0" smtClean="0"/>
              <a:t>SPERM MIGRATING TO OVERLAID MEDIUM-TURNS OPAQUE OR MILKY</a:t>
            </a:r>
          </a:p>
          <a:p>
            <a:endParaRPr lang="en-US" sz="3200" dirty="0" smtClean="0">
              <a:latin typeface="Constantia"/>
            </a:endParaRPr>
          </a:p>
          <a:p>
            <a:r>
              <a:rPr lang="en-US" sz="3200" dirty="0" smtClean="0"/>
              <a:t>CAREFULLY ASPIRATE ALL THE SUPERNATANT.</a:t>
            </a:r>
          </a:p>
          <a:p>
            <a:endParaRPr lang="en-US" sz="3200" dirty="0" smtClean="0">
              <a:latin typeface="Constantia"/>
            </a:endParaRPr>
          </a:p>
          <a:p>
            <a:r>
              <a:rPr lang="en-US" sz="3200" dirty="0" smtClean="0"/>
              <a:t>CENTRIFUGE COLLECTIVELY IN 15ml CONICAL TUBE AT 1500 – 2000 rpm FOR 10 </a:t>
            </a:r>
            <a:r>
              <a:rPr lang="en-US" sz="3200" dirty="0" err="1" smtClean="0"/>
              <a:t>mins</a:t>
            </a:r>
            <a:r>
              <a:rPr lang="en-US" sz="3200" dirty="0" smtClean="0"/>
              <a:t> </a:t>
            </a:r>
          </a:p>
          <a:p>
            <a:r>
              <a:rPr lang="en-US" sz="3200" dirty="0" smtClean="0">
                <a:latin typeface="Constantia"/>
              </a:rPr>
              <a:t/>
            </a:r>
            <a:br>
              <a:rPr lang="en-US" sz="3200" dirty="0" smtClean="0">
                <a:latin typeface="Constantia"/>
              </a:rPr>
            </a:br>
            <a:r>
              <a:rPr lang="en-US" sz="3200" dirty="0" smtClean="0">
                <a:latin typeface="Constantia"/>
              </a:rPr>
              <a:t/>
            </a:r>
            <a:br>
              <a:rPr lang="en-US" sz="3200" dirty="0" smtClean="0">
                <a:latin typeface="Constantia"/>
              </a:rPr>
            </a:br>
            <a:r>
              <a:rPr lang="en-US" sz="3200" dirty="0" smtClean="0">
                <a:latin typeface="Constantia"/>
              </a:rPr>
              <a:t/>
            </a:r>
            <a:br>
              <a:rPr lang="en-US" sz="3200" dirty="0" smtClean="0">
                <a:latin typeface="Constantia"/>
              </a:rPr>
            </a:br>
            <a:r>
              <a:rPr lang="en-US" sz="3200" dirty="0" smtClean="0">
                <a:latin typeface="Constantia"/>
              </a:rPr>
              <a:t/>
            </a:r>
            <a:br>
              <a:rPr lang="en-US" sz="3200" dirty="0" smtClean="0">
                <a:latin typeface="Constantia"/>
              </a:rPr>
            </a:br>
            <a:r>
              <a:rPr lang="en-US" sz="3200" dirty="0" smtClean="0">
                <a:latin typeface="Constantia"/>
              </a:rPr>
              <a:t/>
            </a:r>
            <a:br>
              <a:rPr lang="en-US" sz="3200" dirty="0" smtClean="0">
                <a:latin typeface="Constantia"/>
              </a:rPr>
            </a:br>
            <a:r>
              <a:rPr lang="en-US" sz="3200" dirty="0" smtClean="0">
                <a:latin typeface="Constantia"/>
              </a:rPr>
              <a:t/>
            </a:r>
            <a:br>
              <a:rPr lang="en-US" sz="3200" dirty="0" smtClean="0">
                <a:latin typeface="Constantia"/>
              </a:rPr>
            </a:br>
            <a:r>
              <a:rPr lang="en-US" sz="3200" dirty="0" smtClean="0">
                <a:latin typeface="Constantia"/>
              </a:rPr>
              <a:t/>
            </a:r>
            <a:br>
              <a:rPr lang="en-US" sz="3200" dirty="0" smtClean="0">
                <a:latin typeface="Constantia"/>
              </a:rPr>
            </a:br>
            <a:r>
              <a:rPr lang="en-US" sz="3200" dirty="0" smtClean="0">
                <a:latin typeface="Constantia"/>
              </a:rPr>
              <a:t/>
            </a:r>
            <a:br>
              <a:rPr lang="en-US" sz="3200" dirty="0" smtClean="0">
                <a:latin typeface="Constantia"/>
              </a:rPr>
            </a:br>
            <a:r>
              <a:rPr lang="en-US" sz="3200" dirty="0" smtClean="0">
                <a:latin typeface="Constantia"/>
              </a:rPr>
              <a:t/>
            </a:r>
            <a:br>
              <a:rPr lang="en-US" sz="3200" dirty="0" smtClean="0">
                <a:latin typeface="Constantia"/>
              </a:rPr>
            </a:br>
            <a:r>
              <a:rPr lang="en-US" sz="3200" dirty="0" smtClean="0">
                <a:latin typeface="Constantia"/>
              </a:rPr>
              <a:t/>
            </a:r>
            <a:br>
              <a:rPr lang="en-US" sz="3200" dirty="0" smtClean="0">
                <a:latin typeface="Constantia"/>
              </a:rPr>
            </a:br>
            <a:r>
              <a:rPr lang="en-US" sz="3200" dirty="0" smtClean="0">
                <a:latin typeface="Constantia"/>
              </a:rPr>
              <a:t/>
            </a:r>
            <a:br>
              <a:rPr lang="en-US" sz="3200" dirty="0" smtClean="0">
                <a:latin typeface="Constantia"/>
              </a:rPr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.Sushma ved\Desktop\DSCN2765.JPG"/>
          <p:cNvPicPr>
            <a:picLocks noChangeAspect="1" noChangeArrowheads="1"/>
          </p:cNvPicPr>
          <p:nvPr/>
        </p:nvPicPr>
        <p:blipFill>
          <a:blip r:embed="rId2"/>
          <a:srcRect l="14474" t="27330" r="11842" b="4215"/>
          <a:stretch>
            <a:fillRect/>
          </a:stretch>
        </p:blipFill>
        <p:spPr bwMode="auto">
          <a:xfrm>
            <a:off x="2209800" y="838200"/>
            <a:ext cx="48006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.Sushma ved\Desktop\DSCN2789.JPG"/>
          <p:cNvPicPr>
            <a:picLocks noChangeAspect="1" noChangeArrowheads="1"/>
          </p:cNvPicPr>
          <p:nvPr/>
        </p:nvPicPr>
        <p:blipFill>
          <a:blip r:embed="rId2"/>
          <a:srcRect l="16791" r="33955"/>
          <a:stretch>
            <a:fillRect/>
          </a:stretch>
        </p:blipFill>
        <p:spPr bwMode="auto">
          <a:xfrm>
            <a:off x="990600" y="990600"/>
            <a:ext cx="3352800" cy="5105400"/>
          </a:xfrm>
          <a:prstGeom prst="rect">
            <a:avLst/>
          </a:prstGeom>
          <a:noFill/>
        </p:spPr>
      </p:pic>
      <p:pic>
        <p:nvPicPr>
          <p:cNvPr id="3" name="Picture 2" descr="C:\Users\Dr.Sushma ved\Desktop\DSCN2791.JPG"/>
          <p:cNvPicPr>
            <a:picLocks noChangeAspect="1" noChangeArrowheads="1"/>
          </p:cNvPicPr>
          <p:nvPr/>
        </p:nvPicPr>
        <p:blipFill>
          <a:blip r:embed="rId3"/>
          <a:srcRect l="28125" t="1408" r="23958" b="2817"/>
          <a:stretch>
            <a:fillRect/>
          </a:stretch>
        </p:blipFill>
        <p:spPr bwMode="auto">
          <a:xfrm>
            <a:off x="5181600" y="990600"/>
            <a:ext cx="35052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denst grd\DSCN2792.JPG"/>
          <p:cNvPicPr>
            <a:picLocks noChangeAspect="1" noChangeArrowheads="1"/>
          </p:cNvPicPr>
          <p:nvPr/>
        </p:nvPicPr>
        <p:blipFill>
          <a:blip r:embed="rId2"/>
          <a:srcRect l="16483" t="-7408" r="26572" b="-12964"/>
          <a:stretch>
            <a:fillRect/>
          </a:stretch>
        </p:blipFill>
        <p:spPr bwMode="auto">
          <a:xfrm>
            <a:off x="1143000" y="914400"/>
            <a:ext cx="3124200" cy="5181600"/>
          </a:xfrm>
          <a:prstGeom prst="rect">
            <a:avLst/>
          </a:prstGeom>
          <a:noFill/>
        </p:spPr>
      </p:pic>
      <p:pic>
        <p:nvPicPr>
          <p:cNvPr id="8195" name="Picture 3" descr="H:\denst grd\DSCN2793.JPG"/>
          <p:cNvPicPr>
            <a:picLocks noChangeAspect="1" noChangeArrowheads="1"/>
          </p:cNvPicPr>
          <p:nvPr/>
        </p:nvPicPr>
        <p:blipFill>
          <a:blip r:embed="rId3"/>
          <a:srcRect l="16810" r="30172" b="5172"/>
          <a:stretch>
            <a:fillRect/>
          </a:stretch>
        </p:blipFill>
        <p:spPr bwMode="auto">
          <a:xfrm>
            <a:off x="5029200" y="1219200"/>
            <a:ext cx="31242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r.Sushma ved\Desktop\DSCN2795.JPG"/>
          <p:cNvPicPr>
            <a:picLocks noChangeAspect="1" noChangeArrowheads="1"/>
          </p:cNvPicPr>
          <p:nvPr/>
        </p:nvPicPr>
        <p:blipFill>
          <a:blip r:embed="rId2"/>
          <a:srcRect l="15555" t="2963" r="26667" b="3704"/>
          <a:stretch>
            <a:fillRect/>
          </a:stretch>
        </p:blipFill>
        <p:spPr bwMode="auto">
          <a:xfrm>
            <a:off x="762000" y="1295400"/>
            <a:ext cx="3581400" cy="4429971"/>
          </a:xfrm>
          <a:prstGeom prst="rect">
            <a:avLst/>
          </a:prstGeom>
          <a:noFill/>
        </p:spPr>
      </p:pic>
      <p:pic>
        <p:nvPicPr>
          <p:cNvPr id="9219" name="Picture 3" descr="C:\Users\Dr.Sushma ved\Desktop\DSCN2799.JPG"/>
          <p:cNvPicPr>
            <a:picLocks noChangeAspect="1" noChangeArrowheads="1"/>
          </p:cNvPicPr>
          <p:nvPr/>
        </p:nvPicPr>
        <p:blipFill>
          <a:blip r:embed="rId3"/>
          <a:srcRect l="20909" t="-10909" r="12273" b="-9091"/>
          <a:stretch>
            <a:fillRect/>
          </a:stretch>
        </p:blipFill>
        <p:spPr bwMode="auto">
          <a:xfrm>
            <a:off x="4876800" y="838200"/>
            <a:ext cx="3733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ASPIRATE THE SUPERNATANT – VERY CAREFULLY WITHOUT DISTURBING THE PELLET</a:t>
            </a:r>
          </a:p>
          <a:p>
            <a:endParaRPr lang="en-US" sz="3200" dirty="0" smtClean="0"/>
          </a:p>
          <a:p>
            <a:r>
              <a:rPr lang="en-US" sz="3200" dirty="0" smtClean="0"/>
              <a:t>AT 0.3 – 0.5ml OF IVF MEDIUM TO THE PELLET AND MIX </a:t>
            </a:r>
          </a:p>
          <a:p>
            <a:endParaRPr lang="en-US" sz="3200" dirty="0" smtClean="0"/>
          </a:p>
          <a:p>
            <a:r>
              <a:rPr lang="en-US" sz="3200" dirty="0" smtClean="0"/>
              <a:t>LOOK FOR COUNT AND MOTILITY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52400"/>
            <a:ext cx="8839200" cy="1264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b="1" dirty="0" smtClean="0"/>
              <a:t>EJACULATED  SEMEN IS VISCOUS FLUID AND MIXTURE OF </a:t>
            </a:r>
          </a:p>
          <a:p>
            <a:pPr marL="514350" indent="-514350"/>
            <a:endParaRPr lang="en-US" sz="3200" dirty="0"/>
          </a:p>
          <a:p>
            <a:pPr marL="1428750" lvl="2" indent="-514350">
              <a:buFont typeface="Wingdings" pitchFamily="2" charset="2"/>
              <a:buChar char="§"/>
            </a:pPr>
            <a:r>
              <a:rPr lang="en-US" sz="3200" dirty="0" smtClean="0"/>
              <a:t>SEMINAL PLASMA</a:t>
            </a:r>
          </a:p>
          <a:p>
            <a:pPr marL="514350" indent="-514350"/>
            <a:endParaRPr lang="en-US" sz="3200" dirty="0"/>
          </a:p>
          <a:p>
            <a:pPr marL="1428750" lvl="2" indent="-514350">
              <a:buFont typeface="Wingdings" pitchFamily="2" charset="2"/>
              <a:buChar char="§"/>
            </a:pPr>
            <a:r>
              <a:rPr lang="en-US" sz="3200" dirty="0" smtClean="0"/>
              <a:t>  TESTICULAR AND EPIDIDYMAL 	     SECRETIONS</a:t>
            </a:r>
          </a:p>
          <a:p>
            <a:pPr marL="1428750" lvl="2" indent="-514350"/>
            <a:endParaRPr lang="en-US" sz="3200" dirty="0" smtClean="0"/>
          </a:p>
          <a:p>
            <a:pPr marL="1428750" lvl="2" indent="-514350">
              <a:buFont typeface="Wingdings" pitchFamily="2" charset="2"/>
              <a:buChar char="§"/>
            </a:pPr>
            <a:r>
              <a:rPr lang="en-US" sz="3200" dirty="0" smtClean="0"/>
              <a:t>POLYGONAL EPITHELIAL CELLS        	     AND LEUCOCYTES </a:t>
            </a:r>
          </a:p>
          <a:p>
            <a:pPr marL="1428750" lvl="2" indent="-514350"/>
            <a:endParaRPr lang="en-US" sz="3200" dirty="0" smtClean="0"/>
          </a:p>
          <a:p>
            <a:pPr marL="1428750" lvl="2" indent="-514350">
              <a:buFont typeface="Wingdings" pitchFamily="2" charset="2"/>
              <a:buChar char="§"/>
            </a:pPr>
            <a:r>
              <a:rPr lang="en-US" sz="3200" dirty="0" smtClean="0"/>
              <a:t>LIVE AND DEAD SPERMS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marL="514350" indent="-514350"/>
            <a:endParaRPr lang="en-US" sz="3200" dirty="0"/>
          </a:p>
          <a:p>
            <a:pPr marL="514350" indent="-514350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r.Sushma ved\Desktop\DSCN2803.JPG"/>
          <p:cNvPicPr>
            <a:picLocks noChangeAspect="1" noChangeArrowheads="1"/>
          </p:cNvPicPr>
          <p:nvPr/>
        </p:nvPicPr>
        <p:blipFill>
          <a:blip r:embed="rId2"/>
          <a:srcRect l="22500" r="16250"/>
          <a:stretch>
            <a:fillRect/>
          </a:stretch>
        </p:blipFill>
        <p:spPr bwMode="auto">
          <a:xfrm>
            <a:off x="838200" y="1371600"/>
            <a:ext cx="3733800" cy="4572000"/>
          </a:xfrm>
          <a:prstGeom prst="rect">
            <a:avLst/>
          </a:prstGeom>
          <a:noFill/>
        </p:spPr>
      </p:pic>
      <p:pic>
        <p:nvPicPr>
          <p:cNvPr id="10243" name="Picture 3" descr="C:\Users\Dr.Sushma ved\Desktop\DSCN2805.JPG"/>
          <p:cNvPicPr>
            <a:picLocks noChangeAspect="1" noChangeArrowheads="1"/>
          </p:cNvPicPr>
          <p:nvPr/>
        </p:nvPicPr>
        <p:blipFill>
          <a:blip r:embed="rId3"/>
          <a:srcRect l="3750" r="45000"/>
          <a:stretch>
            <a:fillRect/>
          </a:stretch>
        </p:blipFill>
        <p:spPr bwMode="auto">
          <a:xfrm>
            <a:off x="5257800" y="1371600"/>
            <a:ext cx="3352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r.Sushma ved\Desktop\DSCN2806.JPG"/>
          <p:cNvPicPr>
            <a:picLocks noChangeAspect="1" noChangeArrowheads="1"/>
          </p:cNvPicPr>
          <p:nvPr/>
        </p:nvPicPr>
        <p:blipFill>
          <a:blip r:embed="rId2"/>
          <a:srcRect l="31858" r="9734"/>
          <a:stretch>
            <a:fillRect/>
          </a:stretch>
        </p:blipFill>
        <p:spPr bwMode="auto">
          <a:xfrm>
            <a:off x="838200" y="1219200"/>
            <a:ext cx="3352800" cy="4305300"/>
          </a:xfrm>
          <a:prstGeom prst="rect">
            <a:avLst/>
          </a:prstGeom>
          <a:noFill/>
        </p:spPr>
      </p:pic>
      <p:pic>
        <p:nvPicPr>
          <p:cNvPr id="11268" name="Picture 4" descr="C:\Users\Dr.Sushma ved\Desktop\DSCN2807.JPG"/>
          <p:cNvPicPr>
            <a:picLocks noChangeAspect="1" noChangeArrowheads="1"/>
          </p:cNvPicPr>
          <p:nvPr/>
        </p:nvPicPr>
        <p:blipFill>
          <a:blip r:embed="rId3"/>
          <a:srcRect l="23276" t="1724" r="18534" b="-3448"/>
          <a:stretch>
            <a:fillRect/>
          </a:stretch>
        </p:blipFill>
        <p:spPr bwMode="auto">
          <a:xfrm>
            <a:off x="5029200" y="1219200"/>
            <a:ext cx="3429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denst grd\DSCN27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6781800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	     DIRECT SWIM UP    		     </a:t>
            </a:r>
          </a:p>
          <a:p>
            <a:endParaRPr lang="en-US" sz="4400" b="1" i="1" dirty="0" smtClean="0"/>
          </a:p>
          <a:p>
            <a:r>
              <a:rPr lang="en-US" sz="3600" b="1" i="1" dirty="0" smtClean="0"/>
              <a:t>ADVANTAGE -</a:t>
            </a:r>
            <a:r>
              <a:rPr lang="en-US" sz="4400" b="1" dirty="0" smtClean="0"/>
              <a:t>			</a:t>
            </a:r>
          </a:p>
          <a:p>
            <a:r>
              <a:rPr lang="en-US" sz="2800" dirty="0" smtClean="0"/>
              <a:t>  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    CENTRIFUGATING ONLY MOTILE SPERMS        </a:t>
            </a:r>
            <a:r>
              <a:rPr lang="en-US" sz="2800" smtClean="0"/>
              <a:t>WITHOUT </a:t>
            </a:r>
            <a:r>
              <a:rPr lang="en-US" sz="2800" smtClean="0"/>
              <a:t>LEUCOCYTES,DEAD </a:t>
            </a:r>
            <a:r>
              <a:rPr lang="en-US" sz="2800" dirty="0" smtClean="0"/>
              <a:t>SPERMS AND DEBRIS IN THIS WAY REDUCING THE EFFECT OF ROS</a:t>
            </a:r>
          </a:p>
          <a:p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 CENTRIFUGATING ONLY ONCE MINIMIZING THE TRAUMA OF CENTRIFUGATION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BUOYANT DENSITY GRADIENT </a:t>
            </a:r>
          </a:p>
          <a:p>
            <a:r>
              <a:rPr lang="en-US" sz="3200" dirty="0" smtClean="0"/>
              <a:t>    </a:t>
            </a:r>
          </a:p>
          <a:p>
            <a:r>
              <a:rPr lang="en-US" sz="3200" dirty="0" smtClean="0"/>
              <a:t> PREPARED FOR SAMPLES WITH LOW MOTILITY AND POOR PROGRESSION</a:t>
            </a:r>
          </a:p>
          <a:p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 TWO LAYERED GRADIENT COLUMN IS PREPARED BY PLACING 1ml OF 90% SOLUTION AT THE BOTTOM OF CONICAL TUBE AND ADDING 1ml OF 45% SOLUTION OVER THE 90%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2 ml OF LIQUIFIED EJACULATE IS LAYERED OVER THE GRADIENT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CENTRIFUGE  FOR 10mins AT 2000 rpm</a:t>
            </a:r>
          </a:p>
          <a:p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r.Sushma ved\Desktop\DSCN2817.JPG"/>
          <p:cNvPicPr>
            <a:picLocks noChangeAspect="1" noChangeArrowheads="1"/>
          </p:cNvPicPr>
          <p:nvPr/>
        </p:nvPicPr>
        <p:blipFill>
          <a:blip r:embed="rId2"/>
          <a:srcRect l="19658" t="23077"/>
          <a:stretch>
            <a:fillRect/>
          </a:stretch>
        </p:blipFill>
        <p:spPr bwMode="auto">
          <a:xfrm>
            <a:off x="1066800" y="914400"/>
            <a:ext cx="71628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r.Sushma ved\Desktop\DSCN2829.JPG"/>
          <p:cNvPicPr>
            <a:picLocks noChangeAspect="1" noChangeArrowheads="1"/>
          </p:cNvPicPr>
          <p:nvPr/>
        </p:nvPicPr>
        <p:blipFill>
          <a:blip r:embed="rId2"/>
          <a:srcRect l="50000" b="17391"/>
          <a:stretch>
            <a:fillRect/>
          </a:stretch>
        </p:blipFill>
        <p:spPr bwMode="auto">
          <a:xfrm>
            <a:off x="685800" y="1143000"/>
            <a:ext cx="3505200" cy="4343400"/>
          </a:xfrm>
          <a:prstGeom prst="rect">
            <a:avLst/>
          </a:prstGeom>
          <a:noFill/>
        </p:spPr>
      </p:pic>
      <p:pic>
        <p:nvPicPr>
          <p:cNvPr id="1027" name="Picture 3" descr="H:\denst grd\DSCN2843.JPG"/>
          <p:cNvPicPr>
            <a:picLocks noChangeAspect="1" noChangeArrowheads="1"/>
          </p:cNvPicPr>
          <p:nvPr/>
        </p:nvPicPr>
        <p:blipFill>
          <a:blip r:embed="rId3"/>
          <a:srcRect l="47473" t="12588" r="12428" b="23921"/>
          <a:stretch>
            <a:fillRect/>
          </a:stretch>
        </p:blipFill>
        <p:spPr bwMode="auto">
          <a:xfrm>
            <a:off x="4876800" y="1143000"/>
            <a:ext cx="3657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enst grd\DSCN2836.JPG"/>
          <p:cNvPicPr>
            <a:picLocks noChangeAspect="1" noChangeArrowheads="1"/>
          </p:cNvPicPr>
          <p:nvPr/>
        </p:nvPicPr>
        <p:blipFill>
          <a:blip r:embed="rId2"/>
          <a:srcRect l="40244" r="8537" b="8943"/>
          <a:stretch>
            <a:fillRect/>
          </a:stretch>
        </p:blipFill>
        <p:spPr bwMode="auto">
          <a:xfrm>
            <a:off x="762000" y="1143000"/>
            <a:ext cx="3200400" cy="4267200"/>
          </a:xfrm>
          <a:prstGeom prst="rect">
            <a:avLst/>
          </a:prstGeom>
          <a:noFill/>
        </p:spPr>
      </p:pic>
      <p:pic>
        <p:nvPicPr>
          <p:cNvPr id="2051" name="Picture 3" descr="H:\denst grd\DSCN2848.JPG"/>
          <p:cNvPicPr>
            <a:picLocks noChangeAspect="1" noChangeArrowheads="1"/>
          </p:cNvPicPr>
          <p:nvPr/>
        </p:nvPicPr>
        <p:blipFill>
          <a:blip r:embed="rId3"/>
          <a:srcRect l="54966" t="48424" r="25960" b="17669"/>
          <a:stretch>
            <a:fillRect/>
          </a:stretch>
        </p:blipFill>
        <p:spPr bwMode="auto">
          <a:xfrm>
            <a:off x="5181600" y="1143000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853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/>
              <a:t>4. REMOVE THE SUPERNATANT , ADD 2 ml OF CULTURE MEDIUM TO THE PELLET AND MIX </a:t>
            </a:r>
          </a:p>
          <a:p>
            <a:pPr marL="514350" indent="-514350"/>
            <a:endParaRPr lang="en-US" sz="3200" dirty="0" smtClean="0"/>
          </a:p>
          <a:p>
            <a:pPr marL="514350" indent="-514350"/>
            <a:r>
              <a:rPr lang="en-US" sz="3200" dirty="0" smtClean="0"/>
              <a:t>5. CENTRIFUGE FOR 10 </a:t>
            </a:r>
            <a:r>
              <a:rPr lang="en-US" sz="3200" dirty="0" err="1" smtClean="0"/>
              <a:t>mins</a:t>
            </a:r>
            <a:endParaRPr lang="en-US" sz="3200" dirty="0" smtClean="0"/>
          </a:p>
          <a:p>
            <a:pPr marL="514350" indent="-514350"/>
            <a:endParaRPr lang="en-US" sz="3200" dirty="0" smtClean="0"/>
          </a:p>
          <a:p>
            <a:pPr marL="514350" indent="-514350"/>
            <a:r>
              <a:rPr lang="en-US" sz="3200" dirty="0" smtClean="0"/>
              <a:t>6. REMOVE THE SUPERNATANT</a:t>
            </a:r>
          </a:p>
          <a:p>
            <a:pPr marL="514350" indent="-514350"/>
            <a:endParaRPr lang="en-US" sz="3200" dirty="0" smtClean="0"/>
          </a:p>
          <a:p>
            <a:pPr marL="514350" indent="-514350"/>
            <a:r>
              <a:rPr lang="en-US" sz="3200" dirty="0" smtClean="0"/>
              <a:t>7.MIX THE PELLET WITH 0.3 – 0.5 ml OF CULTURE MEDIUM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enst grd\DSCN2850.JPG"/>
          <p:cNvPicPr>
            <a:picLocks noChangeAspect="1" noChangeArrowheads="1"/>
          </p:cNvPicPr>
          <p:nvPr/>
        </p:nvPicPr>
        <p:blipFill>
          <a:blip r:embed="rId2"/>
          <a:srcRect l="50329" r="3289" b="11842"/>
          <a:stretch>
            <a:fillRect/>
          </a:stretch>
        </p:blipFill>
        <p:spPr bwMode="auto">
          <a:xfrm>
            <a:off x="533400" y="990600"/>
            <a:ext cx="3581400" cy="5105400"/>
          </a:xfrm>
          <a:prstGeom prst="rect">
            <a:avLst/>
          </a:prstGeom>
          <a:noFill/>
        </p:spPr>
      </p:pic>
      <p:pic>
        <p:nvPicPr>
          <p:cNvPr id="3075" name="Picture 3" descr="H:\denst grd\DSCN2851.JPG"/>
          <p:cNvPicPr>
            <a:picLocks noChangeAspect="1" noChangeArrowheads="1"/>
          </p:cNvPicPr>
          <p:nvPr/>
        </p:nvPicPr>
        <p:blipFill>
          <a:blip r:embed="rId3"/>
          <a:srcRect l="38437" t="13750" r="31059" b="28269"/>
          <a:stretch>
            <a:fillRect/>
          </a:stretch>
        </p:blipFill>
        <p:spPr bwMode="auto">
          <a:xfrm>
            <a:off x="4876800" y="990600"/>
            <a:ext cx="35814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172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</a:t>
            </a:r>
            <a:r>
              <a:rPr lang="en-US" sz="4800" b="1" dirty="0" smtClean="0"/>
              <a:t>SEMEN COLLECTION</a:t>
            </a:r>
            <a:endParaRPr lang="en-US" sz="4000" b="1" dirty="0" smtClean="0"/>
          </a:p>
          <a:p>
            <a:endParaRPr lang="en-US" sz="4000" dirty="0"/>
          </a:p>
          <a:p>
            <a:pPr lvl="2">
              <a:buFont typeface="Wingdings" pitchFamily="2" charset="2"/>
              <a:buChar char="§"/>
            </a:pPr>
            <a:r>
              <a:rPr lang="en-US" sz="4000" dirty="0" smtClean="0"/>
              <a:t>  </a:t>
            </a:r>
            <a:r>
              <a:rPr lang="en-US" sz="3200" dirty="0" smtClean="0"/>
              <a:t>3</a:t>
            </a:r>
            <a:r>
              <a:rPr lang="en-US" sz="4000" dirty="0" smtClean="0"/>
              <a:t>-</a:t>
            </a:r>
            <a:r>
              <a:rPr lang="en-US" sz="3200" dirty="0" smtClean="0"/>
              <a:t>5 DAYS ABSTINENCE</a:t>
            </a:r>
            <a:r>
              <a:rPr lang="en-US" sz="4000" dirty="0" smtClean="0"/>
              <a:t>      </a:t>
            </a:r>
          </a:p>
          <a:p>
            <a:pPr>
              <a:buFont typeface="Wingdings" pitchFamily="2" charset="2"/>
              <a:buChar char="§"/>
            </a:pPr>
            <a:endParaRPr lang="en-US" sz="3200" dirty="0"/>
          </a:p>
          <a:p>
            <a:pPr lvl="2">
              <a:buFont typeface="Wingdings" pitchFamily="2" charset="2"/>
              <a:buChar char="§"/>
            </a:pPr>
            <a:r>
              <a:rPr lang="en-US" sz="3200" dirty="0" smtClean="0"/>
              <a:t>   60-100 ml WIDE MOUTH STERILE       	CONTAINER </a:t>
            </a:r>
          </a:p>
          <a:p>
            <a:pPr lvl="2">
              <a:buFont typeface="Wingdings" pitchFamily="2" charset="2"/>
              <a:buChar char="§"/>
            </a:pPr>
            <a:r>
              <a:rPr lang="en-US" sz="3200" dirty="0" smtClean="0"/>
              <a:t>    WITH H/O PSHYCOLOGICAL   	STRESS  FACTOR </a:t>
            </a:r>
          </a:p>
          <a:p>
            <a:pPr lvl="5">
              <a:buFont typeface="Arial" pitchFamily="34" charset="0"/>
              <a:buChar char="•"/>
            </a:pPr>
            <a:r>
              <a:rPr lang="en-US" sz="3200" i="1" dirty="0" smtClean="0"/>
              <a:t> </a:t>
            </a:r>
            <a:r>
              <a:rPr lang="en-US" sz="2000" i="1" dirty="0" smtClean="0"/>
              <a:t>COLLECTED AT HOME</a:t>
            </a:r>
          </a:p>
          <a:p>
            <a:pPr lvl="5">
              <a:buFont typeface="Arial" pitchFamily="34" charset="0"/>
              <a:buChar char="•"/>
            </a:pPr>
            <a:r>
              <a:rPr lang="en-US" sz="2000" i="1" dirty="0" smtClean="0"/>
              <a:t> TRANSPORTED TO HOSPITAL AT BODY TEMPERATURE , 30-60 min</a:t>
            </a:r>
          </a:p>
          <a:p>
            <a:pPr lvl="2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enst grd\DSCN2864.JPG"/>
          <p:cNvPicPr>
            <a:picLocks noChangeAspect="1" noChangeArrowheads="1"/>
          </p:cNvPicPr>
          <p:nvPr/>
        </p:nvPicPr>
        <p:blipFill>
          <a:blip r:embed="rId2"/>
          <a:srcRect l="49129" t="16810" r="17885" b="23987"/>
          <a:stretch>
            <a:fillRect/>
          </a:stretch>
        </p:blipFill>
        <p:spPr bwMode="auto">
          <a:xfrm>
            <a:off x="685800" y="1219200"/>
            <a:ext cx="3429000" cy="4615815"/>
          </a:xfrm>
          <a:prstGeom prst="rect">
            <a:avLst/>
          </a:prstGeom>
          <a:noFill/>
        </p:spPr>
      </p:pic>
      <p:pic>
        <p:nvPicPr>
          <p:cNvPr id="4099" name="Picture 3" descr="H:\denst grd\DSCN2865.JPG"/>
          <p:cNvPicPr>
            <a:picLocks noChangeAspect="1" noChangeArrowheads="1"/>
          </p:cNvPicPr>
          <p:nvPr/>
        </p:nvPicPr>
        <p:blipFill>
          <a:blip r:embed="rId3"/>
          <a:srcRect l="50958" r="5785" b="19817"/>
          <a:stretch>
            <a:fillRect/>
          </a:stretch>
        </p:blipFill>
        <p:spPr bwMode="auto">
          <a:xfrm>
            <a:off x="5105400" y="1219200"/>
            <a:ext cx="3352800" cy="4661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denst grd\DSCN2867.JPG"/>
          <p:cNvPicPr>
            <a:picLocks noChangeAspect="1" noChangeArrowheads="1"/>
          </p:cNvPicPr>
          <p:nvPr/>
        </p:nvPicPr>
        <p:blipFill>
          <a:blip r:embed="rId2"/>
          <a:srcRect l="45161" r="9677" b="11111"/>
          <a:stretch>
            <a:fillRect/>
          </a:stretch>
        </p:blipFill>
        <p:spPr bwMode="auto">
          <a:xfrm>
            <a:off x="838200" y="1219200"/>
            <a:ext cx="3200400" cy="4419600"/>
          </a:xfrm>
          <a:prstGeom prst="rect">
            <a:avLst/>
          </a:prstGeom>
          <a:noFill/>
        </p:spPr>
      </p:pic>
      <p:pic>
        <p:nvPicPr>
          <p:cNvPr id="5123" name="Picture 3" descr="H:\denst grd\DSCN2868.JPG"/>
          <p:cNvPicPr>
            <a:picLocks noChangeAspect="1" noChangeArrowheads="1"/>
          </p:cNvPicPr>
          <p:nvPr/>
        </p:nvPicPr>
        <p:blipFill>
          <a:blip r:embed="rId3"/>
          <a:srcRect l="47388" t="14926" r="6717"/>
          <a:stretch>
            <a:fillRect/>
          </a:stretch>
        </p:blipFill>
        <p:spPr bwMode="auto">
          <a:xfrm>
            <a:off x="4953000" y="1295400"/>
            <a:ext cx="31242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915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	         		     </a:t>
            </a:r>
          </a:p>
          <a:p>
            <a:endParaRPr lang="en-US" sz="4400" b="1" i="1" dirty="0" smtClean="0"/>
          </a:p>
          <a:p>
            <a:r>
              <a:rPr lang="en-US" sz="3600" b="1" i="1" dirty="0" smtClean="0"/>
              <a:t>Semen parameters vary from individual to individual and within individual too.</a:t>
            </a:r>
          </a:p>
          <a:p>
            <a:endParaRPr lang="en-US" sz="3600" b="1" i="1" dirty="0" smtClean="0"/>
          </a:p>
          <a:p>
            <a:r>
              <a:rPr lang="en-US" sz="3600" b="1" i="1" dirty="0" smtClean="0"/>
              <a:t>The sample given on the day of procedure can be entirely different from previous </a:t>
            </a:r>
            <a:r>
              <a:rPr lang="en-US" sz="3600" b="1" i="1" dirty="0" err="1" smtClean="0"/>
              <a:t>assesment</a:t>
            </a:r>
            <a:r>
              <a:rPr lang="en-US" sz="4400" b="1" dirty="0" smtClean="0"/>
              <a:t>		</a:t>
            </a:r>
          </a:p>
          <a:p>
            <a:r>
              <a:rPr lang="en-US" sz="2800" dirty="0" smtClean="0"/>
              <a:t>   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915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	         		    </a:t>
            </a:r>
          </a:p>
          <a:p>
            <a:r>
              <a:rPr lang="en-US" sz="4400" b="1" dirty="0" smtClean="0"/>
              <a:t>			</a:t>
            </a:r>
          </a:p>
          <a:p>
            <a:r>
              <a:rPr lang="en-US" sz="2800" dirty="0" smtClean="0"/>
              <a:t>   </a:t>
            </a:r>
          </a:p>
          <a:p>
            <a:r>
              <a:rPr lang="en-US" sz="2800" dirty="0" smtClean="0"/>
              <a:t>  MOST OF THE SAMPLES CAN BE PREPARED BY DIRECT SWIM UP EXCEPT SEMEN WITH LOW MOTILITY AND POOR PROGRESSION WHERE BUYONT DENSITY GRADIENT METHOD IS PREFERRED.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91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	    </a:t>
            </a:r>
          </a:p>
          <a:p>
            <a:endParaRPr lang="en-US" sz="4400" b="1" dirty="0" smtClean="0"/>
          </a:p>
          <a:p>
            <a:endParaRPr lang="en-US" sz="4400" b="1" dirty="0" smtClean="0"/>
          </a:p>
          <a:p>
            <a:endParaRPr lang="en-US" sz="4400" b="1" dirty="0" smtClean="0"/>
          </a:p>
          <a:p>
            <a:r>
              <a:rPr lang="en-US" sz="4400" b="1" smtClean="0"/>
              <a:t>              THANK YOU</a:t>
            </a:r>
            <a:endParaRPr lang="en-US" sz="4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.Sushma ved\Desktop\DSCN2748.JPG"/>
          <p:cNvPicPr>
            <a:picLocks noChangeAspect="1" noChangeArrowheads="1"/>
          </p:cNvPicPr>
          <p:nvPr/>
        </p:nvPicPr>
        <p:blipFill>
          <a:blip r:embed="rId2"/>
          <a:srcRect l="21212" t="5387" r="19192"/>
          <a:stretch>
            <a:fillRect/>
          </a:stretch>
        </p:blipFill>
        <p:spPr bwMode="auto">
          <a:xfrm>
            <a:off x="2286000" y="914400"/>
            <a:ext cx="4495800" cy="535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8229600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4000" dirty="0" smtClean="0"/>
              <a:t>CRYOPRESERVATION – </a:t>
            </a:r>
          </a:p>
          <a:p>
            <a:r>
              <a:rPr lang="en-US" sz="2400" dirty="0" smtClean="0"/>
              <a:t>						IF  NEEDED</a:t>
            </a:r>
          </a:p>
          <a:p>
            <a:endParaRPr lang="en-US" sz="4000" dirty="0" smtClean="0"/>
          </a:p>
          <a:p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4000" dirty="0" smtClean="0"/>
              <a:t>VISCOUS, REDUCED VOLUME</a:t>
            </a:r>
          </a:p>
          <a:p>
            <a:r>
              <a:rPr lang="en-US" sz="4000" dirty="0" smtClean="0"/>
              <a:t> 		  </a:t>
            </a:r>
            <a:r>
              <a:rPr lang="en-US" sz="2400" dirty="0" smtClean="0"/>
              <a:t>2-3 ml OF CULTURE MEDIUM ADDED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 lvl="4"/>
            <a:r>
              <a:rPr lang="en-US" sz="2400" dirty="0" smtClean="0"/>
              <a:t>               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 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4400"/>
            <a:ext cx="937260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EJACULATORY   DYSFUNCTION</a:t>
            </a:r>
          </a:p>
          <a:p>
            <a:endParaRPr lang="en-US" sz="4400" b="1" u="sng" dirty="0"/>
          </a:p>
          <a:p>
            <a:pPr>
              <a:buFont typeface="Wingdings" pitchFamily="2" charset="2"/>
              <a:buChar char="v"/>
            </a:pPr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r>
              <a:rPr lang="en-US" sz="3200" dirty="0" smtClean="0"/>
              <a:t>RETROGATE  EJACULATION</a:t>
            </a:r>
          </a:p>
          <a:p>
            <a:pPr lvl="1"/>
            <a:endParaRPr lang="en-US" sz="3200" b="1" u="sng" dirty="0" smtClean="0"/>
          </a:p>
          <a:p>
            <a:pPr lvl="1"/>
            <a:r>
              <a:rPr lang="en-US" sz="2800" dirty="0" smtClean="0"/>
              <a:t>  OBJECTIVE</a:t>
            </a:r>
            <a:r>
              <a:rPr lang="en-US" sz="3200" dirty="0" smtClean="0"/>
              <a:t>: 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/>
              <a:t>                       </a:t>
            </a:r>
            <a:r>
              <a:rPr lang="en-US" sz="2800" dirty="0" smtClean="0"/>
              <a:t>pH -  7.4</a:t>
            </a:r>
          </a:p>
          <a:p>
            <a:pPr lvl="1"/>
            <a:r>
              <a:rPr lang="en-US" sz="3200" dirty="0" smtClean="0"/>
              <a:t>                      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/>
              <a:t>                       </a:t>
            </a:r>
            <a:r>
              <a:rPr lang="en-US" sz="2800" dirty="0" smtClean="0"/>
              <a:t>OSMOLARITY- 320 </a:t>
            </a:r>
            <a:r>
              <a:rPr lang="en-US" sz="2800" dirty="0" err="1" smtClean="0"/>
              <a:t>mosm</a:t>
            </a:r>
            <a:r>
              <a:rPr lang="en-US" sz="2800" dirty="0" smtClean="0"/>
              <a:t>/kg</a:t>
            </a:r>
          </a:p>
          <a:p>
            <a:endParaRPr lang="en-US" sz="4400" b="1" u="sng" dirty="0" smtClean="0"/>
          </a:p>
          <a:p>
            <a:endParaRPr lang="en-US" sz="4400" b="1" u="sng" dirty="0"/>
          </a:p>
          <a:p>
            <a:r>
              <a:rPr lang="en-US" sz="4400" b="1" u="sng" dirty="0" smtClean="0"/>
              <a:t/>
            </a:r>
            <a:br>
              <a:rPr lang="en-US" sz="4400" b="1" u="sng" dirty="0" smtClean="0"/>
            </a:br>
            <a:r>
              <a:rPr lang="en-US" sz="4400" b="1" u="sng" dirty="0" smtClean="0"/>
              <a:t/>
            </a:r>
            <a:br>
              <a:rPr lang="en-US" sz="4400" b="1" u="sng" dirty="0" smtClean="0"/>
            </a:br>
            <a:r>
              <a:rPr lang="en-US" sz="4400" b="1" u="sng" dirty="0" smtClean="0"/>
              <a:t/>
            </a:r>
            <a:br>
              <a:rPr lang="en-US" sz="4400" b="1" u="sng" dirty="0" smtClean="0"/>
            </a:br>
            <a:r>
              <a:rPr lang="en-US" sz="4400" b="1" u="sng" dirty="0" smtClean="0"/>
              <a:t/>
            </a:r>
            <a:br>
              <a:rPr lang="en-US" sz="4400" b="1" u="sng" dirty="0" smtClean="0"/>
            </a:br>
            <a:r>
              <a:rPr lang="en-US" sz="4400" b="1" u="sng" dirty="0" smtClean="0"/>
              <a:t/>
            </a:r>
            <a:br>
              <a:rPr lang="en-US" sz="4400" b="1" u="sng" dirty="0" smtClean="0"/>
            </a:br>
            <a:r>
              <a:rPr lang="en-US" sz="4400" b="1" u="sng" dirty="0" smtClean="0"/>
              <a:t/>
            </a:r>
            <a:br>
              <a:rPr lang="en-US" sz="4400" b="1" u="sng" dirty="0" smtClean="0"/>
            </a:br>
            <a:r>
              <a:rPr lang="en-US" sz="4400" b="1" u="sng" dirty="0" smtClean="0"/>
              <a:t/>
            </a:r>
            <a:br>
              <a:rPr lang="en-US" sz="4400" b="1" u="sng" dirty="0" smtClean="0"/>
            </a:br>
            <a:endParaRPr lang="en-US" sz="4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95400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ORAL INTAKE OF SODIUM BICARBONATE AND WATER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 ALTERNATIVELY – CULTURE MEDIUM INJECTED INTO THE BLADDER BEFORE EJACULATION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CENTRIFUGE IMMEDIATELY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613</TotalTime>
  <Words>585</Words>
  <Application>Microsoft Office PowerPoint</Application>
  <PresentationFormat>On-screen Show (4:3)</PresentationFormat>
  <Paragraphs>233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Dr.Sushma ved</dc:creator>
  <cp:lastModifiedBy>Dr.Sushma ved</cp:lastModifiedBy>
  <cp:revision>58</cp:revision>
  <dcterms:created xsi:type="dcterms:W3CDTF">2010-01-17T21:22:51Z</dcterms:created>
  <dcterms:modified xsi:type="dcterms:W3CDTF">2010-02-03T00:45:30Z</dcterms:modified>
</cp:coreProperties>
</file>